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51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415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ILOC 2026 lecture template — title slide. Replace the placeholders: lecture title, presenter name and degrees, affiliation. Keep the ILOC 2026 branding, colours and Piran skyline.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Disclaimer &amp; Disclosure slide (English). Fill in the conflict-of-interest statement. The remaining points are standard congress disclaimers — edit as needed for your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divider. Duplicate this slide for each part of your talk; change the number, section title and description.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Standard content layout: bulleted points on the left, an optional highlight box on the right. Delete the box if you don't need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Text-and-figure layout. Replace the dashed box with your image, figure, or chart, and add a caption below it if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Take-home messages: three numbered cards. Add or remove cards and resize to fit — great as a penultimate summary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Acknowledgements and references. Use Vancouver style for references, numbered in order of appearance (per the ILOC 2026 author guidance).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 slide. Add your contact details. Keep the ILOC 2026 branding and Piran skyline.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edu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773168"/>
            <a:ext cx="12191695" cy="2733895"/>
          </a:xfrm>
          <a:prstGeom prst="rect">
            <a:avLst/>
          </a:prstGeom>
        </p:spPr>
      </p:pic>
      <p:pic>
        <p:nvPicPr>
          <p:cNvPr id="3" name="Image 1" descr="icon_colo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6839" y="384048"/>
            <a:ext cx="818017" cy="91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1426464"/>
            <a:ext cx="121916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kern="0" spc="5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ILOC 2026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0" y="1773936"/>
            <a:ext cx="12191695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International Ljubljana ORL Congress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2249424"/>
            <a:ext cx="10362895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0C406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Lecture title</a:t>
            </a:r>
            <a:endParaRPr lang="en-US" sz="40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3493008"/>
            <a:ext cx="103628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049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 Name, MD, PhD</a:t>
            </a:r>
            <a:endParaRPr lang="en-US" sz="1700" dirty="0"/>
          </a:p>
        </p:txBody>
      </p:sp>
      <p:sp>
        <p:nvSpPr>
          <p:cNvPr id="8" name="Text 4"/>
          <p:cNvSpPr txBox="1"/>
          <p:nvPr/>
        </p:nvSpPr>
        <p:spPr>
          <a:xfrm>
            <a:off x="914400" y="3877056"/>
            <a:ext cx="103628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Affiliation · Institution, City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0" y="4407408"/>
            <a:ext cx="121916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2–3 October 2026  ·  Portorož, Slovenia  ·  Bernardin Congress Centre</a:t>
            </a:r>
            <a:endParaRPr lang="en-US" sz="11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6" y="384048"/>
            <a:ext cx="425369" cy="47548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DISCLOSURE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0352" y="749808"/>
            <a:ext cx="10424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Disclaimer &amp; Disclosure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48640" y="1783080"/>
            <a:ext cx="11091672" cy="3172968"/>
          </a:xfrm>
          <a:prstGeom prst="roundRect">
            <a:avLst>
              <a:gd name="adj" fmla="val 6957"/>
            </a:avLst>
          </a:prstGeom>
          <a:solidFill>
            <a:srgbClr val="EAF4F1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6" name="Text 3"/>
          <p:cNvSpPr txBox="1"/>
          <p:nvPr/>
        </p:nvSpPr>
        <p:spPr>
          <a:xfrm>
            <a:off x="868680" y="1783080"/>
            <a:ext cx="10424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Conflict of interest   </a:t>
            </a:r>
            <a:r>
              <a:rPr lang="en-US" sz="14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state any financial or non-financial relationships relevant to this presentation, </a:t>
            </a:r>
            <a:r>
              <a:rPr lang="en-US" sz="1400" i="1" dirty="0">
                <a:solidFill>
                  <a:srgbClr val="00497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or:  “The presenter declares no conflict of interest.”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566928" y="5358384"/>
            <a:ext cx="11064240" cy="5394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 algn="l">
              <a:lnSpc>
                <a:spcPct val="105000"/>
              </a:lnSpc>
              <a:spcAft>
                <a:spcPts val="1200"/>
              </a:spcAft>
              <a:buSzPct val="100000"/>
              <a:buChar char="•"/>
            </a:pPr>
            <a:r>
              <a:rPr lang="en-US" sz="145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views expressed in this presentation are those of the presenter and do not necessarily reflect those of ILOC 2026, the Organising Committee, or affiliated institutions.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548640" y="6510528"/>
            <a:ext cx="82296" cy="82296"/>
          </a:xfrm>
          <a:prstGeom prst="rect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9" name="Text 6"/>
          <p:cNvSpPr txBox="1"/>
          <p:nvPr/>
        </p:nvSpPr>
        <p:spPr>
          <a:xfrm>
            <a:off x="713232" y="6382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ILOC 2026  ·  Portorož, 2–3 October 2026</a:t>
            </a:r>
            <a:endParaRPr lang="en-US" sz="9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C4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edu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435001"/>
            <a:ext cx="12191695" cy="2733895"/>
          </a:xfrm>
          <a:prstGeom prst="rect">
            <a:avLst/>
          </a:prstGeom>
        </p:spPr>
      </p:pic>
      <p:pic>
        <p:nvPicPr>
          <p:cNvPr id="3" name="Image 1" descr="icon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502920"/>
            <a:ext cx="507171" cy="5669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928" y="2148840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kern="0" spc="400" dirty="0">
                <a:solidFill>
                  <a:srgbClr val="A5D7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 ·  SECTION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51460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Section title</a:t>
            </a:r>
            <a:endParaRPr lang="en-US" sz="4600" dirty="0"/>
          </a:p>
        </p:txBody>
      </p:sp>
      <p:sp>
        <p:nvSpPr>
          <p:cNvPr id="6" name="Text 2"/>
          <p:cNvSpPr txBox="1"/>
          <p:nvPr/>
        </p:nvSpPr>
        <p:spPr>
          <a:xfrm>
            <a:off x="566928" y="38862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CF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Optional one-line description of this part of the talk.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6" y="384048"/>
            <a:ext cx="425369" cy="47548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· OVERVIEW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0352" y="749808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title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1920240"/>
            <a:ext cx="74980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key point — replace with your own text.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key point — keep lines concise and readable from the back of the room.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key point — use one idea per bullet.</a:t>
            </a:r>
            <a:endParaRPr lang="en-US" sz="1700" dirty="0"/>
          </a:p>
          <a:p>
            <a:pPr marL="508000" lvl="1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Sub-point or supporting detail.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Closing remark for this slide.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8412480" y="1920240"/>
            <a:ext cx="3200400" cy="2651760"/>
          </a:xfrm>
          <a:prstGeom prst="roundRect">
            <a:avLst>
              <a:gd name="adj" fmla="val 2759"/>
            </a:avLst>
          </a:prstGeom>
          <a:solidFill>
            <a:srgbClr val="EAF4F1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7" name="Text 4"/>
          <p:cNvSpPr txBox="1"/>
          <p:nvPr/>
        </p:nvSpPr>
        <p:spPr>
          <a:xfrm>
            <a:off x="8641080" y="2121408"/>
            <a:ext cx="2743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message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8641080" y="2487168"/>
            <a:ext cx="27432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450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this box for a take-home point, a statistic, or a short highlight that supports the slide.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548640" y="6510528"/>
            <a:ext cx="82296" cy="82296"/>
          </a:xfrm>
          <a:prstGeom prst="rect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0" name="Text 7"/>
          <p:cNvSpPr txBox="1"/>
          <p:nvPr/>
        </p:nvSpPr>
        <p:spPr>
          <a:xfrm>
            <a:off x="713232" y="6382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ILOC 2026  ·  Portorož, 2–3 October 2026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6" y="384048"/>
            <a:ext cx="425369" cy="47548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· METHODS / RESULTS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0352" y="749808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Slide title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1965960"/>
            <a:ext cx="51206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the method, case, or finding here.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the text column narrow so the figure has room.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 to the figure on the right.</a:t>
            </a:r>
            <a:endParaRPr lang="en-US" sz="1700" dirty="0"/>
          </a:p>
          <a:p>
            <a:pPr marL="254000" indent="-254000" algn="l">
              <a:lnSpc>
                <a:spcPct val="105000"/>
              </a:lnSpc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short interpretation or conclusion.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5943600" y="1920240"/>
            <a:ext cx="5669280" cy="3977640"/>
          </a:xfrm>
          <a:prstGeom prst="roundRect">
            <a:avLst>
              <a:gd name="adj" fmla="val 1379"/>
            </a:avLst>
          </a:prstGeom>
          <a:solidFill>
            <a:srgbClr val="F5FAF8"/>
          </a:solidFill>
          <a:ln w="15875">
            <a:solidFill>
              <a:srgbClr val="A5D7D5"/>
            </a:solidFill>
            <a:prstDash val="dash"/>
          </a:ln>
        </p:spPr>
        <p:txBody>
          <a:bodyPr/>
          <a:lstStyle/>
          <a:p>
            <a:endParaRPr lang="sl-SI"/>
          </a:p>
        </p:txBody>
      </p:sp>
      <p:pic>
        <p:nvPicPr>
          <p:cNvPr id="7" name="Image 1" descr="icon_color.png"/>
          <p:cNvPicPr>
            <a:picLocks noChangeAspect="1"/>
          </p:cNvPicPr>
          <p:nvPr/>
        </p:nvPicPr>
        <p:blipFill>
          <a:blip r:embed="rId3">
            <a:alphaModFix amt="65000"/>
          </a:blip>
          <a:stretch>
            <a:fillRect/>
          </a:stretch>
        </p:blipFill>
        <p:spPr>
          <a:xfrm>
            <a:off x="8410132" y="3063240"/>
            <a:ext cx="736216" cy="82296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943600" y="397764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 figure, image or chart here</a:t>
            </a:r>
            <a:endParaRPr lang="en-US" sz="1400" dirty="0"/>
          </a:p>
        </p:txBody>
      </p:sp>
      <p:sp>
        <p:nvSpPr>
          <p:cNvPr id="9" name="Shape 5"/>
          <p:cNvSpPr/>
          <p:nvPr/>
        </p:nvSpPr>
        <p:spPr>
          <a:xfrm>
            <a:off x="548640" y="6510528"/>
            <a:ext cx="82296" cy="82296"/>
          </a:xfrm>
          <a:prstGeom prst="rect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0" name="Text 6"/>
          <p:cNvSpPr txBox="1"/>
          <p:nvPr/>
        </p:nvSpPr>
        <p:spPr>
          <a:xfrm>
            <a:off x="713232" y="6382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ILOC 2026  ·  Portorož, 2–3 October 2026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6" y="384048"/>
            <a:ext cx="425369" cy="47548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SUMMARY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0352" y="749808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Take-home messages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566928" y="2148840"/>
            <a:ext cx="3584448" cy="3200400"/>
          </a:xfrm>
          <a:prstGeom prst="roundRect">
            <a:avLst>
              <a:gd name="adj" fmla="val 2286"/>
            </a:avLst>
          </a:prstGeom>
          <a:solidFill>
            <a:srgbClr val="EAF4F1"/>
          </a:solidFill>
          <a:ln/>
          <a:effectLst>
            <a:outerShdw blurRad="76200" dist="25400" dir="5400000" algn="bl" rotWithShape="0">
              <a:srgbClr val="9FB8C0">
                <a:alpha val="28000"/>
              </a:srgbClr>
            </a:outerShdw>
          </a:effectLst>
        </p:spPr>
        <p:txBody>
          <a:bodyPr/>
          <a:lstStyle/>
          <a:p>
            <a:endParaRPr lang="sl-SI"/>
          </a:p>
        </p:txBody>
      </p:sp>
      <p:sp>
        <p:nvSpPr>
          <p:cNvPr id="6" name="Shape 3"/>
          <p:cNvSpPr/>
          <p:nvPr/>
        </p:nvSpPr>
        <p:spPr>
          <a:xfrm>
            <a:off x="886968" y="2514600"/>
            <a:ext cx="777240" cy="777240"/>
          </a:xfrm>
          <a:prstGeom prst="ellipse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7" name="Text 4"/>
          <p:cNvSpPr txBox="1"/>
          <p:nvPr/>
        </p:nvSpPr>
        <p:spPr>
          <a:xfrm>
            <a:off x="886968" y="251460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000" dirty="0"/>
          </a:p>
        </p:txBody>
      </p:sp>
      <p:sp>
        <p:nvSpPr>
          <p:cNvPr id="8" name="Text 5"/>
          <p:cNvSpPr txBox="1"/>
          <p:nvPr/>
        </p:nvSpPr>
        <p:spPr>
          <a:xfrm>
            <a:off x="886968" y="3520440"/>
            <a:ext cx="294436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key take-home message of your talk.</a:t>
            </a:r>
            <a:endParaRPr lang="en-US" sz="1650" dirty="0"/>
          </a:p>
        </p:txBody>
      </p:sp>
      <p:sp>
        <p:nvSpPr>
          <p:cNvPr id="9" name="Shape 6"/>
          <p:cNvSpPr/>
          <p:nvPr/>
        </p:nvSpPr>
        <p:spPr>
          <a:xfrm>
            <a:off x="4562856" y="2148840"/>
            <a:ext cx="3584448" cy="3200400"/>
          </a:xfrm>
          <a:prstGeom prst="roundRect">
            <a:avLst>
              <a:gd name="adj" fmla="val 2286"/>
            </a:avLst>
          </a:prstGeom>
          <a:solidFill>
            <a:srgbClr val="EAF4F1"/>
          </a:solidFill>
          <a:ln/>
          <a:effectLst>
            <a:outerShdw blurRad="76200" dist="25400" dir="5400000" algn="bl" rotWithShape="0">
              <a:srgbClr val="9FB8C0">
                <a:alpha val="28000"/>
              </a:srgbClr>
            </a:outerShdw>
          </a:effectLst>
        </p:spPr>
        <p:txBody>
          <a:bodyPr/>
          <a:lstStyle/>
          <a:p>
            <a:endParaRPr lang="sl-SI"/>
          </a:p>
        </p:txBody>
      </p:sp>
      <p:sp>
        <p:nvSpPr>
          <p:cNvPr id="10" name="Shape 7"/>
          <p:cNvSpPr/>
          <p:nvPr/>
        </p:nvSpPr>
        <p:spPr>
          <a:xfrm>
            <a:off x="4882896" y="2514600"/>
            <a:ext cx="777240" cy="777240"/>
          </a:xfrm>
          <a:prstGeom prst="ellipse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1" name="Text 8"/>
          <p:cNvSpPr txBox="1"/>
          <p:nvPr/>
        </p:nvSpPr>
        <p:spPr>
          <a:xfrm>
            <a:off x="4882896" y="251460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3000" dirty="0"/>
          </a:p>
        </p:txBody>
      </p:sp>
      <p:sp>
        <p:nvSpPr>
          <p:cNvPr id="12" name="Text 9"/>
          <p:cNvSpPr txBox="1"/>
          <p:nvPr/>
        </p:nvSpPr>
        <p:spPr>
          <a:xfrm>
            <a:off x="4882896" y="3520440"/>
            <a:ext cx="294436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Second message — what should the audience remember?</a:t>
            </a:r>
            <a:endParaRPr lang="en-US" sz="1650" dirty="0"/>
          </a:p>
        </p:txBody>
      </p:sp>
      <p:sp>
        <p:nvSpPr>
          <p:cNvPr id="13" name="Shape 10"/>
          <p:cNvSpPr/>
          <p:nvPr/>
        </p:nvSpPr>
        <p:spPr>
          <a:xfrm>
            <a:off x="8558784" y="2148840"/>
            <a:ext cx="3584448" cy="3200400"/>
          </a:xfrm>
          <a:prstGeom prst="roundRect">
            <a:avLst>
              <a:gd name="adj" fmla="val 2286"/>
            </a:avLst>
          </a:prstGeom>
          <a:solidFill>
            <a:srgbClr val="EAF4F1"/>
          </a:solidFill>
          <a:ln/>
          <a:effectLst>
            <a:outerShdw blurRad="76200" dist="25400" dir="5400000" algn="bl" rotWithShape="0">
              <a:srgbClr val="9FB8C0">
                <a:alpha val="28000"/>
              </a:srgbClr>
            </a:outerShdw>
          </a:effectLst>
        </p:spPr>
        <p:txBody>
          <a:bodyPr/>
          <a:lstStyle/>
          <a:p>
            <a:endParaRPr lang="sl-SI"/>
          </a:p>
        </p:txBody>
      </p:sp>
      <p:sp>
        <p:nvSpPr>
          <p:cNvPr id="14" name="Shape 11"/>
          <p:cNvSpPr/>
          <p:nvPr/>
        </p:nvSpPr>
        <p:spPr>
          <a:xfrm>
            <a:off x="8878824" y="2514600"/>
            <a:ext cx="777240" cy="777240"/>
          </a:xfrm>
          <a:prstGeom prst="ellipse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5" name="Text 12"/>
          <p:cNvSpPr txBox="1"/>
          <p:nvPr/>
        </p:nvSpPr>
        <p:spPr>
          <a:xfrm>
            <a:off x="8878824" y="2514600"/>
            <a:ext cx="7772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000" dirty="0"/>
          </a:p>
        </p:txBody>
      </p:sp>
      <p:sp>
        <p:nvSpPr>
          <p:cNvPr id="16" name="Text 13"/>
          <p:cNvSpPr txBox="1"/>
          <p:nvPr/>
        </p:nvSpPr>
        <p:spPr>
          <a:xfrm>
            <a:off x="8878824" y="3520440"/>
            <a:ext cx="2944368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650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message or a call to action.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548640" y="6510528"/>
            <a:ext cx="82296" cy="82296"/>
          </a:xfrm>
          <a:prstGeom prst="rect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8" name="Text 15"/>
          <p:cNvSpPr txBox="1"/>
          <p:nvPr/>
        </p:nvSpPr>
        <p:spPr>
          <a:xfrm>
            <a:off x="713232" y="6382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ILOC 2026  ·  Portorož, 2–3 October 2026</a:t>
            </a:r>
            <a:endParaRPr lang="en-US" sz="9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con_colo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3406" y="384048"/>
            <a:ext cx="425369" cy="47548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8640" y="45720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530352" y="749808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0C40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Acknowledgements &amp; References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66928" y="201168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Acknowledgements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66928" y="2450592"/>
            <a:ext cx="512064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Co-authors and collaborators.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Department / institution.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sources and grants.</a:t>
            </a:r>
            <a:endParaRPr lang="en-US" sz="1500" dirty="0"/>
          </a:p>
          <a:p>
            <a:pPr marL="228600" indent="-228600">
              <a:lnSpc>
                <a:spcPct val="105000"/>
              </a:lnSpc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and staff.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6309360" y="2011680"/>
            <a:ext cx="5303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73C5B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6309360" y="2450592"/>
            <a:ext cx="5303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79400" indent="-279400">
              <a:lnSpc>
                <a:spcPct val="105000"/>
              </a:lnSpc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AA, Author BB. Title of the article. Journal. Year;Vol(Issue):pages.</a:t>
            </a:r>
            <a:endParaRPr lang="en-US" sz="1350" dirty="0"/>
          </a:p>
          <a:p>
            <a:pPr marL="279400" indent="-279400">
              <a:lnSpc>
                <a:spcPct val="105000"/>
              </a:lnSpc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CC, et al. Title of the article. Journal. Year;Vol:pages.</a:t>
            </a:r>
            <a:endParaRPr lang="en-US" sz="1350" dirty="0"/>
          </a:p>
          <a:p>
            <a:pPr marL="279400" indent="-279400">
              <a:lnSpc>
                <a:spcPct val="105000"/>
              </a:lnSpc>
              <a:spcAft>
                <a:spcPts val="1000"/>
              </a:spcAft>
              <a:buSzPct val="100000"/>
              <a:buFont typeface="+mj-lt"/>
              <a:buAutoNum type="arabicPeriod"/>
            </a:pPr>
            <a:r>
              <a:rPr lang="en-US" sz="1350" dirty="0">
                <a:solidFill>
                  <a:srgbClr val="2233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Author DD. Book title. City: Publisher; Year.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6309360" y="562356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 in Vancouver style, numbered in order of appearance.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548640" y="6510528"/>
            <a:ext cx="82296" cy="82296"/>
          </a:xfrm>
          <a:prstGeom prst="rect">
            <a:avLst/>
          </a:prstGeom>
          <a:solidFill>
            <a:srgbClr val="73C5BD"/>
          </a:solidFill>
          <a:ln/>
        </p:spPr>
        <p:txBody>
          <a:bodyPr/>
          <a:lstStyle/>
          <a:p>
            <a:endParaRPr lang="sl-SI"/>
          </a:p>
        </p:txBody>
      </p:sp>
      <p:sp>
        <p:nvSpPr>
          <p:cNvPr id="11" name="Text 8"/>
          <p:cNvSpPr txBox="1"/>
          <p:nvPr/>
        </p:nvSpPr>
        <p:spPr>
          <a:xfrm>
            <a:off x="713232" y="6382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50" dirty="0">
                <a:solidFill>
                  <a:srgbClr val="5C6D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ILOC 2026  ·  Portorož, 2–3 October 2026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C4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vedu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17720"/>
            <a:ext cx="12191695" cy="2733895"/>
          </a:xfrm>
          <a:prstGeom prst="rect">
            <a:avLst/>
          </a:prstGeom>
        </p:spPr>
      </p:pic>
      <p:pic>
        <p:nvPicPr>
          <p:cNvPr id="3" name="Image 1" descr="icon_lig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6389" y="566928"/>
            <a:ext cx="858918" cy="96012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1737360"/>
            <a:ext cx="121916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0" y="2743200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A5D7D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0" y="3419856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FE3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presenter@email.com  ·  Affiliation, City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0" y="3977640"/>
            <a:ext cx="12191695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1st International Ljubljana ORL Congress  ·  Portorož, 2–3 October 2026</a:t>
            </a:r>
            <a:endParaRPr lang="en-US" sz="11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623</Words>
  <Application>Microsoft Office PowerPoint</Application>
  <PresentationFormat>Širokozaslonsko</PresentationFormat>
  <Paragraphs>74</Paragraphs>
  <Slides>8</Slides>
  <Notes>8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</vt:vector>
  </TitlesOfParts>
  <Company>1st International Ljubljana ORL Congress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ILOC 2026 — Lecture Template</dc:title>
  <dc:subject>Lecture template</dc:subject>
  <dc:creator>ILOC 2026 Organising Committee</dc:creator>
  <cp:lastModifiedBy>Jure Urbancic</cp:lastModifiedBy>
  <cp:revision>2</cp:revision>
  <dcterms:created xsi:type="dcterms:W3CDTF">2026-09-20T10:32:30Z</dcterms:created>
  <dcterms:modified xsi:type="dcterms:W3CDTF">2026-09-20T10:35:57Z</dcterms:modified>
</cp:coreProperties>
</file>