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0" d="100"/>
          <a:sy n="70" d="100"/>
        </p:scale>
        <p:origin x="51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85109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Predloga za predavanja ILOC 2026 — naslovna drsnica. Zamenjajte ograde: naslov predavanja, ime in priimek z nazivi, ustanovo. Ohranite blagovno podobo ILOC 2026, barve in silhueto Pirana.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Drsnica Izjava in razkritje (v slovenščini). Izpolnite izjavo o navzkrižju interesov. Preostale točke so standardne kongresne izjave — po potrebi jih uredite.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Ločilna drsnica poglavja. Podvojite jo za vsak del predavanja; spremenite številko, naslov poglavja in opis.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Standardna vsebinska postavitev: alineje na levi, neobvezen poudarjeni okvir na desni. Če ga ne potrebujete, ga izbrišite.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Postavitev besedilo in slika. Prekinjeni okvir zamenjajte s svojo sliko, fotografijo ali grafom in po potrebi dodajte podnapis.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Ključna sporočila: tri oštevilčene kartice. Dodajte ali odstranite kartice po potrebi — odlična predzadnja povzetna drsnica.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Zahvale in viri. Za vire uporabite slog Vancouver, oštevilčene po vrstnem redu pojavljanja (skladno z navodili za avtorje ILOC 2026).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Zaključna drsnica. Dodajte svoje kontaktne podatke. Ohranite blagovno podobo ILOC 2026 in silhueto Pirana.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vedut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773168"/>
            <a:ext cx="12191695" cy="2733895"/>
          </a:xfrm>
          <a:prstGeom prst="rect">
            <a:avLst/>
          </a:prstGeom>
        </p:spPr>
      </p:pic>
      <p:pic>
        <p:nvPicPr>
          <p:cNvPr id="3" name="Image 1" descr="icon_colo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6839" y="384048"/>
            <a:ext cx="818017" cy="914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1426464"/>
            <a:ext cx="1219169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kern="0" spc="500" dirty="0">
                <a:solidFill>
                  <a:srgbClr val="73C5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ILOC 2026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0" y="1773936"/>
            <a:ext cx="12191695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5C6D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Prvi mednarodni ljubljanski ORL kongres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2249424"/>
            <a:ext cx="10362895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0C40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Naslov predavanja</a:t>
            </a:r>
            <a:endParaRPr lang="en-US" sz="40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3493008"/>
            <a:ext cx="103628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049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Ime in priimek, dr. med.</a:t>
            </a:r>
            <a:endParaRPr lang="en-US" sz="1700" dirty="0"/>
          </a:p>
        </p:txBody>
      </p:sp>
      <p:sp>
        <p:nvSpPr>
          <p:cNvPr id="8" name="Text 4"/>
          <p:cNvSpPr txBox="1"/>
          <p:nvPr/>
        </p:nvSpPr>
        <p:spPr>
          <a:xfrm>
            <a:off x="914400" y="3877056"/>
            <a:ext cx="1036289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5C6D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Ustanova · Oddelek, mesto</a:t>
            </a:r>
            <a:endParaRPr lang="en-US" sz="1300" dirty="0"/>
          </a:p>
        </p:txBody>
      </p:sp>
      <p:sp>
        <p:nvSpPr>
          <p:cNvPr id="9" name="Text 5"/>
          <p:cNvSpPr txBox="1"/>
          <p:nvPr/>
        </p:nvSpPr>
        <p:spPr>
          <a:xfrm>
            <a:off x="0" y="4407408"/>
            <a:ext cx="1219169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C40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2.–3. oktober 2026  ·  Portorož, Slovenija  ·  Kongresni center Bernardin</a:t>
            </a:r>
            <a:endParaRPr lang="en-US" sz="11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con_colo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3406" y="384048"/>
            <a:ext cx="425369" cy="47548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4572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73C5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RAZKRITJE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30352" y="749808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0C40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Izjava in razkritje interesov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548640" y="1783080"/>
            <a:ext cx="11091672" cy="3941064"/>
          </a:xfrm>
          <a:prstGeom prst="roundRect">
            <a:avLst>
              <a:gd name="adj" fmla="val 6957"/>
            </a:avLst>
          </a:prstGeom>
          <a:solidFill>
            <a:srgbClr val="EAF4F1"/>
          </a:solidFill>
          <a:ln/>
        </p:spPr>
        <p:txBody>
          <a:bodyPr/>
          <a:lstStyle/>
          <a:p>
            <a:endParaRPr lang="sl-SI"/>
          </a:p>
        </p:txBody>
      </p:sp>
      <p:sp>
        <p:nvSpPr>
          <p:cNvPr id="6" name="Text 3"/>
          <p:cNvSpPr txBox="1"/>
          <p:nvPr/>
        </p:nvSpPr>
        <p:spPr>
          <a:xfrm>
            <a:off x="868680" y="1783080"/>
            <a:ext cx="104241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500" b="1" dirty="0">
                <a:solidFill>
                  <a:srgbClr val="0C40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Navzkrižje interesov   </a:t>
            </a:r>
            <a:r>
              <a:rPr lang="en-US" sz="1400" dirty="0">
                <a:solidFill>
                  <a:srgbClr val="223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navedite morebitna finančna ali nefinančna razmerja, povezana s tem predavanjem, </a:t>
            </a:r>
            <a:r>
              <a:rPr lang="en-US" sz="1400" i="1" dirty="0">
                <a:solidFill>
                  <a:srgbClr val="0049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ali:  „Predavatelj izjavlja, da ni navzkrižja interesov.“</a:t>
            </a: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530352" y="5788152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 algn="l">
              <a:lnSpc>
                <a:spcPct val="105000"/>
              </a:lnSpc>
              <a:spcAft>
                <a:spcPts val="1200"/>
              </a:spcAft>
              <a:buSzPct val="100000"/>
              <a:buChar char="•"/>
            </a:pPr>
            <a:r>
              <a:rPr lang="en-US" sz="1450" dirty="0" err="1">
                <a:solidFill>
                  <a:srgbClr val="223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Morebitna</a:t>
            </a:r>
            <a:r>
              <a:rPr lang="en-US" sz="1450" dirty="0">
                <a:solidFill>
                  <a:srgbClr val="223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uporaba zdravil ali pripomočkov zunaj odobrenih indikacij (off-label) je izrecno označena.</a:t>
            </a:r>
            <a:endParaRPr lang="en-US" sz="1450" dirty="0"/>
          </a:p>
        </p:txBody>
      </p:sp>
      <p:sp>
        <p:nvSpPr>
          <p:cNvPr id="8" name="Shape 5"/>
          <p:cNvSpPr/>
          <p:nvPr/>
        </p:nvSpPr>
        <p:spPr>
          <a:xfrm>
            <a:off x="548640" y="6510528"/>
            <a:ext cx="82296" cy="82296"/>
          </a:xfrm>
          <a:prstGeom prst="rect">
            <a:avLst/>
          </a:prstGeom>
          <a:solidFill>
            <a:srgbClr val="73C5BD"/>
          </a:solidFill>
          <a:ln/>
        </p:spPr>
        <p:txBody>
          <a:bodyPr/>
          <a:lstStyle/>
          <a:p>
            <a:endParaRPr lang="sl-SI"/>
          </a:p>
        </p:txBody>
      </p:sp>
      <p:sp>
        <p:nvSpPr>
          <p:cNvPr id="9" name="Text 6"/>
          <p:cNvSpPr txBox="1"/>
          <p:nvPr/>
        </p:nvSpPr>
        <p:spPr>
          <a:xfrm>
            <a:off x="713232" y="6382512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C6D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ILOC 2026  ·  Portorož, 2.–3. oktober 2026</a:t>
            </a:r>
            <a:endParaRPr lang="en-US" sz="9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C4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vedut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435001"/>
            <a:ext cx="12191695" cy="2733895"/>
          </a:xfrm>
          <a:prstGeom prst="rect">
            <a:avLst/>
          </a:prstGeom>
        </p:spPr>
      </p:pic>
      <p:pic>
        <p:nvPicPr>
          <p:cNvPr id="3" name="Image 1" descr="icon_ligh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502920"/>
            <a:ext cx="507171" cy="56692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928" y="214884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400" dirty="0">
                <a:solidFill>
                  <a:srgbClr val="A5D7D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  ·  POGLAVJE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8640" y="2514600"/>
            <a:ext cx="10515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Naslov poglavja</a:t>
            </a:r>
            <a:endParaRPr lang="en-US" sz="4600" dirty="0"/>
          </a:p>
        </p:txBody>
      </p:sp>
      <p:sp>
        <p:nvSpPr>
          <p:cNvPr id="6" name="Text 2"/>
          <p:cNvSpPr txBox="1"/>
          <p:nvPr/>
        </p:nvSpPr>
        <p:spPr>
          <a:xfrm>
            <a:off x="566928" y="388620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CFE3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Neobvezen enovrstični opis tega dela predavanja.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con_colo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3406" y="384048"/>
            <a:ext cx="425369" cy="47548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4572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73C5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TEMA · PREGLED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30352" y="749808"/>
            <a:ext cx="10424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C40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Naslov drsnice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66928" y="1920240"/>
            <a:ext cx="749808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54000" indent="-254000" algn="l">
              <a:lnSpc>
                <a:spcPct val="105000"/>
              </a:lnSpc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rgbClr val="223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Prva ključna točka — zamenjajte z lastnim besedilom.</a:t>
            </a:r>
            <a:endParaRPr lang="en-US" sz="1700" dirty="0"/>
          </a:p>
          <a:p>
            <a:pPr marL="254000" indent="-254000" algn="l">
              <a:lnSpc>
                <a:spcPct val="105000"/>
              </a:lnSpc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rgbClr val="223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Druga ključna točka — vrstice naj bodo kratke in berljive tudi iz zadnjih vrst.</a:t>
            </a:r>
            <a:endParaRPr lang="en-US" sz="1700" dirty="0"/>
          </a:p>
          <a:p>
            <a:pPr marL="254000" indent="-254000" algn="l">
              <a:lnSpc>
                <a:spcPct val="105000"/>
              </a:lnSpc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rgbClr val="223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Tretja ključna točka — ena misel na alinejo.</a:t>
            </a:r>
            <a:endParaRPr lang="en-US" sz="1700" dirty="0"/>
          </a:p>
          <a:p>
            <a:pPr marL="508000" lvl="1" indent="-254000" algn="l">
              <a:lnSpc>
                <a:spcPct val="105000"/>
              </a:lnSpc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rgbClr val="5C6D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Podtočka ali dodatna razlaga.</a:t>
            </a:r>
            <a:endParaRPr lang="en-US" sz="1700" dirty="0"/>
          </a:p>
          <a:p>
            <a:pPr marL="254000" indent="-254000" algn="l">
              <a:lnSpc>
                <a:spcPct val="105000"/>
              </a:lnSpc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rgbClr val="223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Sklepna misel te drsnice.</a:t>
            </a:r>
            <a:endParaRPr lang="en-US" sz="1700" dirty="0"/>
          </a:p>
        </p:txBody>
      </p:sp>
      <p:sp>
        <p:nvSpPr>
          <p:cNvPr id="6" name="Shape 3"/>
          <p:cNvSpPr/>
          <p:nvPr/>
        </p:nvSpPr>
        <p:spPr>
          <a:xfrm>
            <a:off x="8412480" y="1920240"/>
            <a:ext cx="3200400" cy="2651760"/>
          </a:xfrm>
          <a:prstGeom prst="roundRect">
            <a:avLst>
              <a:gd name="adj" fmla="val 2759"/>
            </a:avLst>
          </a:prstGeom>
          <a:solidFill>
            <a:srgbClr val="EAF4F1"/>
          </a:solidFill>
          <a:ln/>
        </p:spPr>
        <p:txBody>
          <a:bodyPr/>
          <a:lstStyle/>
          <a:p>
            <a:endParaRPr lang="sl-SI"/>
          </a:p>
        </p:txBody>
      </p:sp>
      <p:sp>
        <p:nvSpPr>
          <p:cNvPr id="7" name="Text 4"/>
          <p:cNvSpPr txBox="1"/>
          <p:nvPr/>
        </p:nvSpPr>
        <p:spPr>
          <a:xfrm>
            <a:off x="8641080" y="2121408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00" dirty="0">
                <a:solidFill>
                  <a:srgbClr val="73C5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Ključno sporočilo</a:t>
            </a:r>
            <a:endParaRPr lang="en-US" sz="1300" dirty="0"/>
          </a:p>
        </p:txBody>
      </p:sp>
      <p:sp>
        <p:nvSpPr>
          <p:cNvPr id="8" name="Text 5"/>
          <p:cNvSpPr txBox="1"/>
          <p:nvPr/>
        </p:nvSpPr>
        <p:spPr>
          <a:xfrm>
            <a:off x="8641080" y="2487168"/>
            <a:ext cx="27432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450" dirty="0">
                <a:solidFill>
                  <a:srgbClr val="0C40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Uporabite ta okvir za ključno sporočilo, podatek ali kratek poudarek, ki podpira drsnico.</a:t>
            </a:r>
            <a:endParaRPr lang="en-US" sz="1450" dirty="0"/>
          </a:p>
        </p:txBody>
      </p:sp>
      <p:sp>
        <p:nvSpPr>
          <p:cNvPr id="9" name="Shape 6"/>
          <p:cNvSpPr/>
          <p:nvPr/>
        </p:nvSpPr>
        <p:spPr>
          <a:xfrm>
            <a:off x="548640" y="6510528"/>
            <a:ext cx="82296" cy="82296"/>
          </a:xfrm>
          <a:prstGeom prst="rect">
            <a:avLst/>
          </a:prstGeom>
          <a:solidFill>
            <a:srgbClr val="73C5BD"/>
          </a:solidFill>
          <a:ln/>
        </p:spPr>
        <p:txBody>
          <a:bodyPr/>
          <a:lstStyle/>
          <a:p>
            <a:endParaRPr lang="sl-SI"/>
          </a:p>
        </p:txBody>
      </p:sp>
      <p:sp>
        <p:nvSpPr>
          <p:cNvPr id="10" name="Text 7"/>
          <p:cNvSpPr txBox="1"/>
          <p:nvPr/>
        </p:nvSpPr>
        <p:spPr>
          <a:xfrm>
            <a:off x="713232" y="6382512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C6D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ILOC 2026  ·  Portorož, 2.–3. oktober 2026</a:t>
            </a:r>
            <a:endParaRPr lang="en-US" sz="9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con_colo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3406" y="384048"/>
            <a:ext cx="425369" cy="47548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4572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73C5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TEMA · METODE / REZULTATI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30352" y="749808"/>
            <a:ext cx="10424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C40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Naslov drsnice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66928" y="1965960"/>
            <a:ext cx="512064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54000" indent="-254000" algn="l">
              <a:lnSpc>
                <a:spcPct val="105000"/>
              </a:lnSpc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rgbClr val="223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Tukaj opišite metodo, primer ali ugotovitev.</a:t>
            </a:r>
            <a:endParaRPr lang="en-US" sz="1700" dirty="0"/>
          </a:p>
          <a:p>
            <a:pPr marL="254000" indent="-254000" algn="l">
              <a:lnSpc>
                <a:spcPct val="105000"/>
              </a:lnSpc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rgbClr val="223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Stolpec z besedilom naj bo ozek, da ostane prostor za sliko.</a:t>
            </a:r>
            <a:endParaRPr lang="en-US" sz="1700" dirty="0"/>
          </a:p>
          <a:p>
            <a:pPr marL="254000" indent="-254000" algn="l">
              <a:lnSpc>
                <a:spcPct val="105000"/>
              </a:lnSpc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rgbClr val="223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Sklicujte se na sliko na desni.</a:t>
            </a:r>
            <a:endParaRPr lang="en-US" sz="1700" dirty="0"/>
          </a:p>
          <a:p>
            <a:pPr marL="254000" indent="-254000" algn="l">
              <a:lnSpc>
                <a:spcPct val="105000"/>
              </a:lnSpc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rgbClr val="223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Dodajte kratko razlago ali zaključek.</a:t>
            </a:r>
            <a:endParaRPr lang="en-US" sz="1700" dirty="0"/>
          </a:p>
        </p:txBody>
      </p:sp>
      <p:sp>
        <p:nvSpPr>
          <p:cNvPr id="6" name="Shape 3"/>
          <p:cNvSpPr/>
          <p:nvPr/>
        </p:nvSpPr>
        <p:spPr>
          <a:xfrm>
            <a:off x="5943600" y="1920240"/>
            <a:ext cx="5669280" cy="3977640"/>
          </a:xfrm>
          <a:prstGeom prst="roundRect">
            <a:avLst>
              <a:gd name="adj" fmla="val 1379"/>
            </a:avLst>
          </a:prstGeom>
          <a:solidFill>
            <a:srgbClr val="F5FAF8"/>
          </a:solidFill>
          <a:ln w="15875">
            <a:solidFill>
              <a:srgbClr val="A5D7D5"/>
            </a:solidFill>
            <a:prstDash val="dash"/>
          </a:ln>
        </p:spPr>
        <p:txBody>
          <a:bodyPr/>
          <a:lstStyle/>
          <a:p>
            <a:endParaRPr lang="sl-SI"/>
          </a:p>
        </p:txBody>
      </p:sp>
      <p:pic>
        <p:nvPicPr>
          <p:cNvPr id="7" name="Image 1" descr="icon_color.png"/>
          <p:cNvPicPr>
            <a:picLocks noChangeAspect="1"/>
          </p:cNvPicPr>
          <p:nvPr/>
        </p:nvPicPr>
        <p:blipFill>
          <a:blip r:embed="rId3">
            <a:alphaModFix amt="65000"/>
          </a:blip>
          <a:stretch>
            <a:fillRect/>
          </a:stretch>
        </p:blipFill>
        <p:spPr>
          <a:xfrm>
            <a:off x="8410132" y="3063240"/>
            <a:ext cx="736216" cy="82296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5943600" y="3977640"/>
            <a:ext cx="5669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5C6D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Vstavite sliko, fotografijo ali graf</a:t>
            </a:r>
            <a:endParaRPr lang="en-US" sz="1400" dirty="0"/>
          </a:p>
        </p:txBody>
      </p:sp>
      <p:sp>
        <p:nvSpPr>
          <p:cNvPr id="9" name="Shape 5"/>
          <p:cNvSpPr/>
          <p:nvPr/>
        </p:nvSpPr>
        <p:spPr>
          <a:xfrm>
            <a:off x="548640" y="6510528"/>
            <a:ext cx="82296" cy="82296"/>
          </a:xfrm>
          <a:prstGeom prst="rect">
            <a:avLst/>
          </a:prstGeom>
          <a:solidFill>
            <a:srgbClr val="73C5BD"/>
          </a:solidFill>
          <a:ln/>
        </p:spPr>
        <p:txBody>
          <a:bodyPr/>
          <a:lstStyle/>
          <a:p>
            <a:endParaRPr lang="sl-SI"/>
          </a:p>
        </p:txBody>
      </p:sp>
      <p:sp>
        <p:nvSpPr>
          <p:cNvPr id="10" name="Text 6"/>
          <p:cNvSpPr txBox="1"/>
          <p:nvPr/>
        </p:nvSpPr>
        <p:spPr>
          <a:xfrm>
            <a:off x="713232" y="6382512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C6D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ILOC 2026  ·  Portorož, 2.–3. oktober 2026</a:t>
            </a:r>
            <a:endParaRPr lang="en-US" sz="9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con_colo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3406" y="384048"/>
            <a:ext cx="425369" cy="47548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4572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73C5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POVZETEK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30352" y="749808"/>
            <a:ext cx="10424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C40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Ključna sporočila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566928" y="2148840"/>
            <a:ext cx="3584448" cy="3200400"/>
          </a:xfrm>
          <a:prstGeom prst="roundRect">
            <a:avLst>
              <a:gd name="adj" fmla="val 2286"/>
            </a:avLst>
          </a:prstGeom>
          <a:solidFill>
            <a:srgbClr val="EAF4F1"/>
          </a:solidFill>
          <a:ln/>
          <a:effectLst>
            <a:outerShdw blurRad="76200" dist="25400" dir="5400000" algn="bl" rotWithShape="0">
              <a:srgbClr val="9FB8C0">
                <a:alpha val="28000"/>
              </a:srgbClr>
            </a:outerShdw>
          </a:effectLst>
        </p:spPr>
        <p:txBody>
          <a:bodyPr/>
          <a:lstStyle/>
          <a:p>
            <a:endParaRPr lang="sl-SI"/>
          </a:p>
        </p:txBody>
      </p:sp>
      <p:sp>
        <p:nvSpPr>
          <p:cNvPr id="6" name="Shape 3"/>
          <p:cNvSpPr/>
          <p:nvPr/>
        </p:nvSpPr>
        <p:spPr>
          <a:xfrm>
            <a:off x="886968" y="2514600"/>
            <a:ext cx="777240" cy="777240"/>
          </a:xfrm>
          <a:prstGeom prst="ellipse">
            <a:avLst/>
          </a:prstGeom>
          <a:solidFill>
            <a:srgbClr val="73C5BD"/>
          </a:solidFill>
          <a:ln/>
        </p:spPr>
        <p:txBody>
          <a:bodyPr/>
          <a:lstStyle/>
          <a:p>
            <a:endParaRPr lang="sl-SI"/>
          </a:p>
        </p:txBody>
      </p:sp>
      <p:sp>
        <p:nvSpPr>
          <p:cNvPr id="7" name="Text 4"/>
          <p:cNvSpPr txBox="1"/>
          <p:nvPr/>
        </p:nvSpPr>
        <p:spPr>
          <a:xfrm>
            <a:off x="886968" y="2514600"/>
            <a:ext cx="777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3000" dirty="0"/>
          </a:p>
        </p:txBody>
      </p:sp>
      <p:sp>
        <p:nvSpPr>
          <p:cNvPr id="8" name="Text 5"/>
          <p:cNvSpPr txBox="1"/>
          <p:nvPr/>
        </p:nvSpPr>
        <p:spPr>
          <a:xfrm>
            <a:off x="886968" y="3520440"/>
            <a:ext cx="2944368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50" dirty="0">
                <a:solidFill>
                  <a:srgbClr val="0C40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Prvo ključno sporočilo vašega predavanja.</a:t>
            </a:r>
            <a:endParaRPr lang="en-US" sz="1650" dirty="0"/>
          </a:p>
        </p:txBody>
      </p:sp>
      <p:sp>
        <p:nvSpPr>
          <p:cNvPr id="9" name="Shape 6"/>
          <p:cNvSpPr/>
          <p:nvPr/>
        </p:nvSpPr>
        <p:spPr>
          <a:xfrm>
            <a:off x="4562856" y="2148840"/>
            <a:ext cx="3584448" cy="3200400"/>
          </a:xfrm>
          <a:prstGeom prst="roundRect">
            <a:avLst>
              <a:gd name="adj" fmla="val 2286"/>
            </a:avLst>
          </a:prstGeom>
          <a:solidFill>
            <a:srgbClr val="EAF4F1"/>
          </a:solidFill>
          <a:ln/>
          <a:effectLst>
            <a:outerShdw blurRad="76200" dist="25400" dir="5400000" algn="bl" rotWithShape="0">
              <a:srgbClr val="9FB8C0">
                <a:alpha val="28000"/>
              </a:srgbClr>
            </a:outerShdw>
          </a:effectLst>
        </p:spPr>
        <p:txBody>
          <a:bodyPr/>
          <a:lstStyle/>
          <a:p>
            <a:endParaRPr lang="sl-SI"/>
          </a:p>
        </p:txBody>
      </p:sp>
      <p:sp>
        <p:nvSpPr>
          <p:cNvPr id="10" name="Shape 7"/>
          <p:cNvSpPr/>
          <p:nvPr/>
        </p:nvSpPr>
        <p:spPr>
          <a:xfrm>
            <a:off x="4882896" y="2514600"/>
            <a:ext cx="777240" cy="777240"/>
          </a:xfrm>
          <a:prstGeom prst="ellipse">
            <a:avLst/>
          </a:prstGeom>
          <a:solidFill>
            <a:srgbClr val="73C5BD"/>
          </a:solidFill>
          <a:ln/>
        </p:spPr>
        <p:txBody>
          <a:bodyPr/>
          <a:lstStyle/>
          <a:p>
            <a:endParaRPr lang="sl-SI"/>
          </a:p>
        </p:txBody>
      </p:sp>
      <p:sp>
        <p:nvSpPr>
          <p:cNvPr id="11" name="Text 8"/>
          <p:cNvSpPr txBox="1"/>
          <p:nvPr/>
        </p:nvSpPr>
        <p:spPr>
          <a:xfrm>
            <a:off x="4882896" y="2514600"/>
            <a:ext cx="777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3000" dirty="0"/>
          </a:p>
        </p:txBody>
      </p:sp>
      <p:sp>
        <p:nvSpPr>
          <p:cNvPr id="12" name="Text 9"/>
          <p:cNvSpPr txBox="1"/>
          <p:nvPr/>
        </p:nvSpPr>
        <p:spPr>
          <a:xfrm>
            <a:off x="4882896" y="3520440"/>
            <a:ext cx="2944368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50" dirty="0">
                <a:solidFill>
                  <a:srgbClr val="0C40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Drugo sporočilo — kaj naj si poslušalci zapomnijo?</a:t>
            </a:r>
            <a:endParaRPr lang="en-US" sz="1650" dirty="0"/>
          </a:p>
        </p:txBody>
      </p:sp>
      <p:sp>
        <p:nvSpPr>
          <p:cNvPr id="13" name="Shape 10"/>
          <p:cNvSpPr/>
          <p:nvPr/>
        </p:nvSpPr>
        <p:spPr>
          <a:xfrm>
            <a:off x="8558784" y="2148840"/>
            <a:ext cx="3584448" cy="3200400"/>
          </a:xfrm>
          <a:prstGeom prst="roundRect">
            <a:avLst>
              <a:gd name="adj" fmla="val 2286"/>
            </a:avLst>
          </a:prstGeom>
          <a:solidFill>
            <a:srgbClr val="EAF4F1"/>
          </a:solidFill>
          <a:ln/>
          <a:effectLst>
            <a:outerShdw blurRad="76200" dist="25400" dir="5400000" algn="bl" rotWithShape="0">
              <a:srgbClr val="9FB8C0">
                <a:alpha val="28000"/>
              </a:srgbClr>
            </a:outerShdw>
          </a:effectLst>
        </p:spPr>
        <p:txBody>
          <a:bodyPr/>
          <a:lstStyle/>
          <a:p>
            <a:endParaRPr lang="sl-SI"/>
          </a:p>
        </p:txBody>
      </p:sp>
      <p:sp>
        <p:nvSpPr>
          <p:cNvPr id="14" name="Shape 11"/>
          <p:cNvSpPr/>
          <p:nvPr/>
        </p:nvSpPr>
        <p:spPr>
          <a:xfrm>
            <a:off x="8878824" y="2514600"/>
            <a:ext cx="777240" cy="777240"/>
          </a:xfrm>
          <a:prstGeom prst="ellipse">
            <a:avLst/>
          </a:prstGeom>
          <a:solidFill>
            <a:srgbClr val="73C5BD"/>
          </a:solidFill>
          <a:ln/>
        </p:spPr>
        <p:txBody>
          <a:bodyPr/>
          <a:lstStyle/>
          <a:p>
            <a:endParaRPr lang="sl-SI"/>
          </a:p>
        </p:txBody>
      </p:sp>
      <p:sp>
        <p:nvSpPr>
          <p:cNvPr id="15" name="Text 12"/>
          <p:cNvSpPr txBox="1"/>
          <p:nvPr/>
        </p:nvSpPr>
        <p:spPr>
          <a:xfrm>
            <a:off x="8878824" y="2514600"/>
            <a:ext cx="777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3000" dirty="0"/>
          </a:p>
        </p:txBody>
      </p:sp>
      <p:sp>
        <p:nvSpPr>
          <p:cNvPr id="16" name="Text 13"/>
          <p:cNvSpPr txBox="1"/>
          <p:nvPr/>
        </p:nvSpPr>
        <p:spPr>
          <a:xfrm>
            <a:off x="8878824" y="3520440"/>
            <a:ext cx="2944368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50" dirty="0">
                <a:solidFill>
                  <a:srgbClr val="0C40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Tretje sporočilo ali poziv k dejanju.</a:t>
            </a:r>
            <a:endParaRPr lang="en-US" sz="1650" dirty="0"/>
          </a:p>
        </p:txBody>
      </p:sp>
      <p:sp>
        <p:nvSpPr>
          <p:cNvPr id="17" name="Shape 14"/>
          <p:cNvSpPr/>
          <p:nvPr/>
        </p:nvSpPr>
        <p:spPr>
          <a:xfrm>
            <a:off x="548640" y="6510528"/>
            <a:ext cx="82296" cy="82296"/>
          </a:xfrm>
          <a:prstGeom prst="rect">
            <a:avLst/>
          </a:prstGeom>
          <a:solidFill>
            <a:srgbClr val="73C5BD"/>
          </a:solidFill>
          <a:ln/>
        </p:spPr>
        <p:txBody>
          <a:bodyPr/>
          <a:lstStyle/>
          <a:p>
            <a:endParaRPr lang="sl-SI"/>
          </a:p>
        </p:txBody>
      </p:sp>
      <p:sp>
        <p:nvSpPr>
          <p:cNvPr id="18" name="Text 15"/>
          <p:cNvSpPr txBox="1"/>
          <p:nvPr/>
        </p:nvSpPr>
        <p:spPr>
          <a:xfrm>
            <a:off x="713232" y="6382512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C6D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ILOC 2026  ·  Portorož, 2.–3. oktober 2026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con_colo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3406" y="384048"/>
            <a:ext cx="425369" cy="47548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4572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73C5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DODATEK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30352" y="749808"/>
            <a:ext cx="10424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C40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Zahvale in viri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66928" y="2011680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73C5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Zahvale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566928" y="2450592"/>
            <a:ext cx="512064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223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Soavtorji in sodelavci.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223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Oddelek / ustanova.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223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Viri financiranja in projekti.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223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Bolniki in osebje.</a:t>
            </a: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6309360" y="201168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73C5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Viri</a:t>
            </a:r>
            <a:endParaRPr lang="en-US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6309360" y="2450592"/>
            <a:ext cx="530352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79400" indent="-279400">
              <a:lnSpc>
                <a:spcPct val="105000"/>
              </a:lnSpc>
              <a:spcAft>
                <a:spcPts val="1000"/>
              </a:spcAft>
              <a:buSzPct val="100000"/>
              <a:buFont typeface="+mj-lt"/>
              <a:buAutoNum type="arabicPeriod"/>
            </a:pPr>
            <a:r>
              <a:rPr lang="en-US" sz="1350" dirty="0">
                <a:solidFill>
                  <a:srgbClr val="223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Avtor AA, Avtor BB. Naslov članka. Revija. Leto;Letnik(Št.):strani.</a:t>
            </a:r>
            <a:endParaRPr lang="en-US" sz="1350" dirty="0"/>
          </a:p>
          <a:p>
            <a:pPr marL="279400" indent="-279400">
              <a:lnSpc>
                <a:spcPct val="105000"/>
              </a:lnSpc>
              <a:spcAft>
                <a:spcPts val="1000"/>
              </a:spcAft>
              <a:buSzPct val="100000"/>
              <a:buFont typeface="+mj-lt"/>
              <a:buAutoNum type="arabicPeriod"/>
            </a:pPr>
            <a:r>
              <a:rPr lang="en-US" sz="1350" dirty="0">
                <a:solidFill>
                  <a:srgbClr val="223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Avtor CC, in sod. Naslov članka. Revija. Leto;Letnik:strani.</a:t>
            </a:r>
            <a:endParaRPr lang="en-US" sz="1350" dirty="0"/>
          </a:p>
          <a:p>
            <a:pPr marL="279400" indent="-279400">
              <a:lnSpc>
                <a:spcPct val="105000"/>
              </a:lnSpc>
              <a:spcAft>
                <a:spcPts val="1000"/>
              </a:spcAft>
              <a:buSzPct val="100000"/>
              <a:buFont typeface="+mj-lt"/>
              <a:buAutoNum type="arabicPeriod"/>
            </a:pPr>
            <a:r>
              <a:rPr lang="en-US" sz="1350" dirty="0">
                <a:solidFill>
                  <a:srgbClr val="223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Avtor DD. Naslov knjige. Mesto: Založnik; Leto.</a:t>
            </a:r>
            <a:endParaRPr lang="en-US" sz="1350" dirty="0"/>
          </a:p>
        </p:txBody>
      </p:sp>
      <p:sp>
        <p:nvSpPr>
          <p:cNvPr id="9" name="Text 6"/>
          <p:cNvSpPr txBox="1"/>
          <p:nvPr/>
        </p:nvSpPr>
        <p:spPr>
          <a:xfrm>
            <a:off x="6309360" y="562356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5C6D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Viri v slogu Vancouver, oštevilčeni po vrstnem redu pojavljanja.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548640" y="6510528"/>
            <a:ext cx="82296" cy="82296"/>
          </a:xfrm>
          <a:prstGeom prst="rect">
            <a:avLst/>
          </a:prstGeom>
          <a:solidFill>
            <a:srgbClr val="73C5BD"/>
          </a:solidFill>
          <a:ln/>
        </p:spPr>
        <p:txBody>
          <a:bodyPr/>
          <a:lstStyle/>
          <a:p>
            <a:endParaRPr lang="sl-SI"/>
          </a:p>
        </p:txBody>
      </p:sp>
      <p:sp>
        <p:nvSpPr>
          <p:cNvPr id="11" name="Text 8"/>
          <p:cNvSpPr txBox="1"/>
          <p:nvPr/>
        </p:nvSpPr>
        <p:spPr>
          <a:xfrm>
            <a:off x="713232" y="6382512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C6D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ILOC 2026  ·  Portorož, 2.–3. oktober 2026</a:t>
            </a:r>
            <a:endParaRPr lang="en-US" sz="9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C4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vedut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617720"/>
            <a:ext cx="12191695" cy="2733895"/>
          </a:xfrm>
          <a:prstGeom prst="rect">
            <a:avLst/>
          </a:prstGeom>
        </p:spPr>
      </p:pic>
      <p:pic>
        <p:nvPicPr>
          <p:cNvPr id="3" name="Image 1" descr="icon_ligh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6389" y="566928"/>
            <a:ext cx="858918" cy="96012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1737360"/>
            <a:ext cx="12191695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Hvala</a:t>
            </a:r>
            <a:endParaRPr lang="en-US" sz="4800" dirty="0"/>
          </a:p>
        </p:txBody>
      </p:sp>
      <p:sp>
        <p:nvSpPr>
          <p:cNvPr id="5" name="Text 1"/>
          <p:cNvSpPr txBox="1"/>
          <p:nvPr/>
        </p:nvSpPr>
        <p:spPr>
          <a:xfrm>
            <a:off x="0" y="2743200"/>
            <a:ext cx="1219169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A5D7D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Vprašanja in razprava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0" y="3419856"/>
            <a:ext cx="121916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CFE3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predavatelj@email.si  ·  Ustanova, mesto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0" y="3977640"/>
            <a:ext cx="1219169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Prvi mednarodni ljubljanski ORL kongres  ·  Portorož, 2.–3. oktober 2026</a:t>
            </a:r>
            <a:endParaRPr lang="en-US" sz="11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isarn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599</Words>
  <Application>Microsoft Office PowerPoint</Application>
  <PresentationFormat>Širokozaslonsko</PresentationFormat>
  <Paragraphs>74</Paragraphs>
  <Slides>8</Slides>
  <Notes>8</Notes>
  <HiddenSlides>0</HiddenSlides>
  <MMClips>0</MMClips>
  <ScaleCrop>false</ScaleCrop>
  <HeadingPairs>
    <vt:vector size="6" baseType="variant">
      <vt:variant>
        <vt:lpstr>Uporabljene pisave</vt:lpstr>
      </vt:variant>
      <vt:variant>
        <vt:i4>3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8</vt:i4>
      </vt:variant>
    </vt:vector>
  </HeadingPairs>
  <TitlesOfParts>
    <vt:vector size="12" baseType="lpstr">
      <vt:lpstr>Arial</vt:lpstr>
      <vt:lpstr>Calibri</vt:lpstr>
      <vt:lpstr>Cambria</vt:lpstr>
      <vt:lpstr>Office Theme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Company>Prvi mednarodni ljubljanski ORL kongres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ILOC 2026 — Predloga za predavanja</dc:title>
  <dc:subject>Predloga za predavanja</dc:subject>
  <dc:creator>Organizacijski odbor ILOC 2026</dc:creator>
  <cp:lastModifiedBy>Jure Urbancic</cp:lastModifiedBy>
  <cp:revision>2</cp:revision>
  <dcterms:created xsi:type="dcterms:W3CDTF">2026-09-20T10:37:11Z</dcterms:created>
  <dcterms:modified xsi:type="dcterms:W3CDTF">2026-09-20T10:40:06Z</dcterms:modified>
</cp:coreProperties>
</file>